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AA4468-4EAD-4CC4-9B1C-16CEF9FC75A0}">
  <a:tblStyle styleId="{DCAA4468-4EAD-4CC4-9B1C-16CEF9FC75A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c68efab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c68efab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d098f5a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2d098f5a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343d6bd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343d6bd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c68efab5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c68efab5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c68efab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ec68efab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343d6bd9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343d6bd9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2d098f5a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2d098f5a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a343d6bd9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a343d6bd9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c68efab5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c68efab5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a2d098f5ae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a2d098f5ae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c68efab5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c68efab5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2a6beda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2a6bed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2a6beda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2a6beda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2a6beda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2a6beda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2a6beda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2a6beda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c68efa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c68efa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c68efa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c68efa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2d098f5a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2d098f5a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hyperlink" Target="http://drive.google.com/file/d/1hYGSkvUO6SYu7yfQtBv7pdOCaLcWYLpV/view"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x21goQisAlsHPk0C1wpHhuHOSYqL4cma/view"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datasets/grassknoted/asl-alphabet" TargetMode="External"/><Relationship Id="rId4" Type="http://schemas.openxmlformats.org/officeDocument/2006/relationships/hyperlink" Target="https://www.kaggle.com/datasets/grassknoted/asl-alphabet"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Hand Gesture Recognition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lnSpcReduction="20000"/>
          </a:bodyPr>
          <a:lstStyle/>
          <a:p>
            <a:pPr indent="0" lvl="0" marL="0" rtl="0" algn="ctr">
              <a:lnSpc>
                <a:spcPct val="80000"/>
              </a:lnSpc>
              <a:spcBef>
                <a:spcPts val="0"/>
              </a:spcBef>
              <a:spcAft>
                <a:spcPts val="0"/>
              </a:spcAft>
              <a:buSzPts val="935"/>
              <a:buNone/>
            </a:pPr>
            <a:r>
              <a:rPr lang="en" sz="2080"/>
              <a:t>Computer Vision Project</a:t>
            </a:r>
            <a:endParaRPr sz="2080"/>
          </a:p>
          <a:p>
            <a:pPr indent="0" lvl="0" marL="0" rtl="0" algn="ctr">
              <a:lnSpc>
                <a:spcPct val="80000"/>
              </a:lnSpc>
              <a:spcBef>
                <a:spcPts val="0"/>
              </a:spcBef>
              <a:spcAft>
                <a:spcPts val="0"/>
              </a:spcAft>
              <a:buSzPts val="935"/>
              <a:buNone/>
            </a:pPr>
            <a:br>
              <a:rPr lang="en" sz="2080"/>
            </a:br>
            <a:r>
              <a:rPr lang="en" sz="2080"/>
              <a:t>Dylan Dominguez and Rida Sohail</a:t>
            </a:r>
            <a:endParaRPr sz="20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 and Algorithm Choice</a:t>
            </a:r>
            <a:endParaRPr/>
          </a:p>
        </p:txBody>
      </p:sp>
      <p:sp>
        <p:nvSpPr>
          <p:cNvPr id="117" name="Google Shape;117;p22"/>
          <p:cNvSpPr txBox="1"/>
          <p:nvPr>
            <p:ph idx="1" type="body"/>
          </p:nvPr>
        </p:nvSpPr>
        <p:spPr>
          <a:xfrm>
            <a:off x="311700" y="1152475"/>
            <a:ext cx="677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Multiclass Classification problem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a:t>
            </a:r>
            <a:r>
              <a:rPr lang="en">
                <a:solidFill>
                  <a:schemeClr val="dk1"/>
                </a:solidFill>
              </a:rPr>
              <a:t> explored multiple traditional machine learning algorithms to identify the most suitable one for ASL recognition.</a:t>
            </a:r>
            <a:r>
              <a:rPr lang="en">
                <a:solidFill>
                  <a:schemeClr val="dk1"/>
                </a:solidFill>
              </a:rPr>
              <a: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Random Forest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XGBoost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Label </a:t>
            </a:r>
            <a:r>
              <a:rPr lang="en">
                <a:solidFill>
                  <a:schemeClr val="dk1"/>
                </a:solidFill>
              </a:rPr>
              <a:t>encoding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SVM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K-fold cross Validation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Standardized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random forest algorithm emerged as our choice due to its strong performance.</a:t>
            </a:r>
            <a:endParaRPr>
              <a:solidFill>
                <a:schemeClr val="dk1"/>
              </a:solidFill>
            </a:endParaRPr>
          </a:p>
        </p:txBody>
      </p:sp>
      <p:pic>
        <p:nvPicPr>
          <p:cNvPr id="118" name="Google Shape;118;p22"/>
          <p:cNvPicPr preferRelativeResize="0"/>
          <p:nvPr/>
        </p:nvPicPr>
        <p:blipFill>
          <a:blip r:embed="rId3">
            <a:alphaModFix/>
          </a:blip>
          <a:stretch>
            <a:fillRect/>
          </a:stretch>
        </p:blipFill>
        <p:spPr>
          <a:xfrm>
            <a:off x="7154124" y="957600"/>
            <a:ext cx="1399324" cy="38061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p:txBody>
      </p:sp>
      <p:sp>
        <p:nvSpPr>
          <p:cNvPr id="124" name="Google Shape;124;p23"/>
          <p:cNvSpPr txBox="1"/>
          <p:nvPr>
            <p:ph idx="1" type="body"/>
          </p:nvPr>
        </p:nvSpPr>
        <p:spPr>
          <a:xfrm>
            <a:off x="311700" y="1152475"/>
            <a:ext cx="677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Accuracy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Overfitting</a:t>
            </a:r>
            <a:r>
              <a:rPr lang="en">
                <a:solidFill>
                  <a:schemeClr val="dk1"/>
                </a:solidFill>
              </a:rPr>
              <a:t> </a:t>
            </a:r>
            <a:endParaRPr>
              <a:solidFill>
                <a:schemeClr val="dk1"/>
              </a:solidFill>
            </a:endParaRPr>
          </a:p>
          <a:p>
            <a:pPr indent="0" lvl="0" marL="457200" rtl="0" algn="l">
              <a:spcBef>
                <a:spcPts val="1200"/>
              </a:spcBef>
              <a:spcAft>
                <a:spcPts val="1200"/>
              </a:spcAft>
              <a:buNone/>
            </a:pPr>
            <a:r>
              <a:t/>
            </a:r>
            <a:endParaRPr/>
          </a:p>
        </p:txBody>
      </p:sp>
      <p:pic>
        <p:nvPicPr>
          <p:cNvPr id="125" name="Google Shape;125;p23"/>
          <p:cNvPicPr preferRelativeResize="0"/>
          <p:nvPr/>
        </p:nvPicPr>
        <p:blipFill>
          <a:blip r:embed="rId3">
            <a:alphaModFix/>
          </a:blip>
          <a:stretch>
            <a:fillRect/>
          </a:stretch>
        </p:blipFill>
        <p:spPr>
          <a:xfrm>
            <a:off x="7162800" y="982350"/>
            <a:ext cx="1381124" cy="3756649"/>
          </a:xfrm>
          <a:prstGeom prst="rect">
            <a:avLst/>
          </a:prstGeom>
          <a:noFill/>
          <a:ln>
            <a:noFill/>
          </a:ln>
        </p:spPr>
      </p:pic>
      <p:graphicFrame>
        <p:nvGraphicFramePr>
          <p:cNvPr id="126" name="Google Shape;126;p23"/>
          <p:cNvGraphicFramePr/>
          <p:nvPr/>
        </p:nvGraphicFramePr>
        <p:xfrm>
          <a:off x="1045700" y="1832075"/>
          <a:ext cx="3000000" cy="3000000"/>
        </p:xfrm>
        <a:graphic>
          <a:graphicData uri="http://schemas.openxmlformats.org/drawingml/2006/table">
            <a:tbl>
              <a:tblPr>
                <a:noFill/>
                <a:tableStyleId>{DCAA4468-4EAD-4CC4-9B1C-16CEF9FC75A0}</a:tableStyleId>
              </a:tblPr>
              <a:tblGrid>
                <a:gridCol w="3095625"/>
                <a:gridCol w="430675"/>
              </a:tblGrid>
              <a:tr h="300275">
                <a:tc>
                  <a:txBody>
                    <a:bodyPr/>
                    <a:lstStyle/>
                    <a:p>
                      <a:pPr indent="0" lvl="0" marL="0" rtl="0" algn="l">
                        <a:spcBef>
                          <a:spcPts val="0"/>
                        </a:spcBef>
                        <a:spcAft>
                          <a:spcPts val="0"/>
                        </a:spcAft>
                        <a:buNone/>
                      </a:pPr>
                      <a:r>
                        <a:rPr lang="en" sz="1200">
                          <a:solidFill>
                            <a:srgbClr val="FFFFFF"/>
                          </a:solidFill>
                        </a:rPr>
                        <a:t>Accuracy of Random Forest Classifier: </a:t>
                      </a:r>
                      <a:endParaRPr sz="1200">
                        <a:solidFill>
                          <a:srgbClr val="FFFFFF"/>
                        </a:solidFill>
                      </a:endParaRPr>
                    </a:p>
                  </a:txBody>
                  <a:tcPr marT="9525" marB="91425" marR="9525" marL="9525" anchor="b">
                    <a:solidFill>
                      <a:srgbClr val="404040"/>
                    </a:solidFill>
                  </a:tcPr>
                </a:tc>
                <a:tc>
                  <a:txBody>
                    <a:bodyPr/>
                    <a:lstStyle/>
                    <a:p>
                      <a:pPr indent="0" lvl="0" marL="0" rtl="0" algn="r">
                        <a:lnSpc>
                          <a:spcPct val="115000"/>
                        </a:lnSpc>
                        <a:spcBef>
                          <a:spcPts val="0"/>
                        </a:spcBef>
                        <a:spcAft>
                          <a:spcPts val="0"/>
                        </a:spcAft>
                        <a:buNone/>
                      </a:pPr>
                      <a:r>
                        <a:rPr lang="en" sz="1200">
                          <a:solidFill>
                            <a:srgbClr val="FFFFFF"/>
                          </a:solidFill>
                        </a:rPr>
                        <a:t>97.71</a:t>
                      </a:r>
                      <a:endParaRPr sz="1200">
                        <a:solidFill>
                          <a:srgbClr val="FFFFFF"/>
                        </a:solidFill>
                      </a:endParaRPr>
                    </a:p>
                  </a:txBody>
                  <a:tcPr marT="9525" marB="91425" marR="9525" marL="9525" anchor="b">
                    <a:solidFill>
                      <a:srgbClr val="404040"/>
                    </a:solidFill>
                  </a:tcPr>
                </a:tc>
              </a:tr>
              <a:tr h="200025">
                <a:tc>
                  <a:txBody>
                    <a:bodyPr/>
                    <a:lstStyle/>
                    <a:p>
                      <a:pPr indent="0" lvl="0" marL="0" rtl="0" algn="l">
                        <a:spcBef>
                          <a:spcPts val="0"/>
                        </a:spcBef>
                        <a:spcAft>
                          <a:spcPts val="0"/>
                        </a:spcAft>
                        <a:buNone/>
                      </a:pPr>
                      <a:r>
                        <a:rPr lang="en" sz="1200">
                          <a:solidFill>
                            <a:srgbClr val="FFFFFF"/>
                          </a:solidFill>
                        </a:rPr>
                        <a:t>Accuracy of XGB Classifier: </a:t>
                      </a:r>
                      <a:endParaRPr sz="1200">
                        <a:solidFill>
                          <a:srgbClr val="FFFFFF"/>
                        </a:solidFill>
                      </a:endParaRPr>
                    </a:p>
                  </a:txBody>
                  <a:tcPr marT="9525" marB="91425" marR="9525" marL="9525" anchor="b">
                    <a:solidFill>
                      <a:srgbClr val="737373"/>
                    </a:solidFill>
                  </a:tcPr>
                </a:tc>
                <a:tc>
                  <a:txBody>
                    <a:bodyPr/>
                    <a:lstStyle/>
                    <a:p>
                      <a:pPr indent="0" lvl="0" marL="0" rtl="0" algn="r">
                        <a:lnSpc>
                          <a:spcPct val="115000"/>
                        </a:lnSpc>
                        <a:spcBef>
                          <a:spcPts val="0"/>
                        </a:spcBef>
                        <a:spcAft>
                          <a:spcPts val="0"/>
                        </a:spcAft>
                        <a:buNone/>
                      </a:pPr>
                      <a:r>
                        <a:rPr lang="en" sz="1200">
                          <a:solidFill>
                            <a:srgbClr val="FFFFFF"/>
                          </a:solidFill>
                        </a:rPr>
                        <a:t>97.38</a:t>
                      </a:r>
                      <a:endParaRPr sz="1200">
                        <a:solidFill>
                          <a:srgbClr val="FFFFFF"/>
                        </a:solidFill>
                      </a:endParaRPr>
                    </a:p>
                  </a:txBody>
                  <a:tcPr marT="9525" marB="91425" marR="9525" marL="9525" anchor="b">
                    <a:solidFill>
                      <a:srgbClr val="737373"/>
                    </a:solidFill>
                  </a:tcPr>
                </a:tc>
              </a:tr>
              <a:tr h="200025">
                <a:tc>
                  <a:txBody>
                    <a:bodyPr/>
                    <a:lstStyle/>
                    <a:p>
                      <a:pPr indent="0" lvl="0" marL="0" rtl="0" algn="l">
                        <a:spcBef>
                          <a:spcPts val="0"/>
                        </a:spcBef>
                        <a:spcAft>
                          <a:spcPts val="0"/>
                        </a:spcAft>
                        <a:buNone/>
                      </a:pPr>
                      <a:r>
                        <a:rPr lang="en" sz="1200">
                          <a:solidFill>
                            <a:srgbClr val="FFFFFF"/>
                          </a:solidFill>
                        </a:rPr>
                        <a:t>Accuracy of SVM Classifier: </a:t>
                      </a:r>
                      <a:endParaRPr sz="1200">
                        <a:solidFill>
                          <a:srgbClr val="FFFFFF"/>
                        </a:solidFill>
                      </a:endParaRPr>
                    </a:p>
                  </a:txBody>
                  <a:tcPr marT="9525" marB="91425" marR="9525" marL="9525" anchor="b">
                    <a:solidFill>
                      <a:srgbClr val="404040"/>
                    </a:solidFill>
                  </a:tcPr>
                </a:tc>
                <a:tc>
                  <a:txBody>
                    <a:bodyPr/>
                    <a:lstStyle/>
                    <a:p>
                      <a:pPr indent="0" lvl="0" marL="0" rtl="0" algn="r">
                        <a:lnSpc>
                          <a:spcPct val="115000"/>
                        </a:lnSpc>
                        <a:spcBef>
                          <a:spcPts val="0"/>
                        </a:spcBef>
                        <a:spcAft>
                          <a:spcPts val="0"/>
                        </a:spcAft>
                        <a:buNone/>
                      </a:pPr>
                      <a:r>
                        <a:rPr lang="en" sz="1200">
                          <a:solidFill>
                            <a:srgbClr val="FFFFFF"/>
                          </a:solidFill>
                        </a:rPr>
                        <a:t>97.41</a:t>
                      </a:r>
                      <a:endParaRPr sz="1200">
                        <a:solidFill>
                          <a:srgbClr val="FFFFFF"/>
                        </a:solidFill>
                      </a:endParaRPr>
                    </a:p>
                  </a:txBody>
                  <a:tcPr marT="9525" marB="91425" marR="9525" marL="9525" anchor="b">
                    <a:solidFill>
                      <a:srgbClr val="40404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p:txBody>
      </p:sp>
      <p:sp>
        <p:nvSpPr>
          <p:cNvPr id="132" name="Google Shape;132;p24"/>
          <p:cNvSpPr txBox="1"/>
          <p:nvPr>
            <p:ph idx="1" type="body"/>
          </p:nvPr>
        </p:nvSpPr>
        <p:spPr>
          <a:xfrm>
            <a:off x="311700" y="1017725"/>
            <a:ext cx="6774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Confusion Matrix</a:t>
            </a:r>
            <a:r>
              <a:rPr lang="en">
                <a:solidFill>
                  <a:schemeClr val="dk1"/>
                </a:solidFill>
              </a:rPr>
              <a:t> </a:t>
            </a:r>
            <a:endParaRPr>
              <a:solidFill>
                <a:schemeClr val="dk1"/>
              </a:solidFill>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7162800" y="982350"/>
            <a:ext cx="1381124" cy="3756649"/>
          </a:xfrm>
          <a:prstGeom prst="rect">
            <a:avLst/>
          </a:prstGeom>
          <a:noFill/>
          <a:ln>
            <a:noFill/>
          </a:ln>
        </p:spPr>
      </p:pic>
      <p:pic>
        <p:nvPicPr>
          <p:cNvPr id="134" name="Google Shape;134;p24"/>
          <p:cNvPicPr preferRelativeResize="0"/>
          <p:nvPr/>
        </p:nvPicPr>
        <p:blipFill>
          <a:blip r:embed="rId4">
            <a:alphaModFix/>
          </a:blip>
          <a:stretch>
            <a:fillRect/>
          </a:stretch>
        </p:blipFill>
        <p:spPr>
          <a:xfrm>
            <a:off x="1385150" y="1370675"/>
            <a:ext cx="4628000" cy="370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sp>
        <p:nvSpPr>
          <p:cNvPr id="140" name="Google Shape;140;p25"/>
          <p:cNvSpPr txBox="1"/>
          <p:nvPr>
            <p:ph idx="1" type="body"/>
          </p:nvPr>
        </p:nvSpPr>
        <p:spPr>
          <a:xfrm>
            <a:off x="311700" y="1152475"/>
            <a:ext cx="6470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7162800" y="982350"/>
            <a:ext cx="1381124" cy="3756649"/>
          </a:xfrm>
          <a:prstGeom prst="rect">
            <a:avLst/>
          </a:prstGeom>
          <a:noFill/>
          <a:ln>
            <a:noFill/>
          </a:ln>
        </p:spPr>
      </p:pic>
      <p:pic>
        <p:nvPicPr>
          <p:cNvPr id="142" name="Google Shape;142;p25" title="Screen Recording 2023-12-06 at 1.56.28 AM.mov">
            <a:hlinkClick r:id="rId4"/>
          </p:cNvPr>
          <p:cNvPicPr preferRelativeResize="0"/>
          <p:nvPr/>
        </p:nvPicPr>
        <p:blipFill>
          <a:blip r:embed="rId5">
            <a:alphaModFix/>
          </a:blip>
          <a:stretch>
            <a:fillRect/>
          </a:stretch>
        </p:blipFill>
        <p:spPr>
          <a:xfrm>
            <a:off x="1170125" y="1025813"/>
            <a:ext cx="4892950" cy="366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Limitations </a:t>
            </a:r>
            <a:endParaRPr/>
          </a:p>
          <a:p>
            <a:pPr indent="0" lvl="0" marL="0" rtl="0" algn="l">
              <a:spcBef>
                <a:spcPts val="0"/>
              </a:spcBef>
              <a:spcAft>
                <a:spcPts val="0"/>
              </a:spcAft>
              <a:buNone/>
            </a:pPr>
            <a:r>
              <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While our random forest model has shown promise, it has limitations, such as its limited ability to capture spatial dependencies in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Limitation between signs of letters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Dark images</a:t>
            </a:r>
            <a:endParaRPr>
              <a:solidFill>
                <a:schemeClr val="dk1"/>
              </a:solidFill>
            </a:endParaRPr>
          </a:p>
          <a:p>
            <a:pPr indent="0" lvl="0" marL="0" rtl="0" algn="l">
              <a:spcBef>
                <a:spcPts val="1200"/>
              </a:spcBef>
              <a:spcAft>
                <a:spcPts val="1200"/>
              </a:spcAft>
              <a:buNone/>
            </a:pPr>
            <a:r>
              <a:t/>
            </a:r>
            <a:endParaRPr/>
          </a:p>
        </p:txBody>
      </p:sp>
      <p:pic>
        <p:nvPicPr>
          <p:cNvPr id="149" name="Google Shape;149;p26"/>
          <p:cNvPicPr preferRelativeResize="0"/>
          <p:nvPr/>
        </p:nvPicPr>
        <p:blipFill>
          <a:blip r:embed="rId3">
            <a:alphaModFix/>
          </a:blip>
          <a:stretch>
            <a:fillRect/>
          </a:stretch>
        </p:blipFill>
        <p:spPr>
          <a:xfrm>
            <a:off x="5069350" y="2468300"/>
            <a:ext cx="3762950" cy="2100575"/>
          </a:xfrm>
          <a:prstGeom prst="rect">
            <a:avLst/>
          </a:prstGeom>
          <a:noFill/>
          <a:ln>
            <a:noFill/>
          </a:ln>
        </p:spPr>
      </p:pic>
      <p:pic>
        <p:nvPicPr>
          <p:cNvPr id="150" name="Google Shape;150;p26"/>
          <p:cNvPicPr preferRelativeResize="0"/>
          <p:nvPr/>
        </p:nvPicPr>
        <p:blipFill rotWithShape="1">
          <a:blip r:embed="rId4">
            <a:alphaModFix/>
          </a:blip>
          <a:srcRect b="0" l="6153" r="30282" t="0"/>
          <a:stretch/>
        </p:blipFill>
        <p:spPr>
          <a:xfrm>
            <a:off x="2778806" y="2600100"/>
            <a:ext cx="2084545" cy="1836974"/>
          </a:xfrm>
          <a:prstGeom prst="rect">
            <a:avLst/>
          </a:prstGeom>
          <a:noFill/>
          <a:ln>
            <a:noFill/>
          </a:ln>
        </p:spPr>
      </p:pic>
      <p:pic>
        <p:nvPicPr>
          <p:cNvPr id="151" name="Google Shape;151;p26"/>
          <p:cNvPicPr preferRelativeResize="0"/>
          <p:nvPr/>
        </p:nvPicPr>
        <p:blipFill rotWithShape="1">
          <a:blip r:embed="rId5">
            <a:alphaModFix/>
          </a:blip>
          <a:srcRect b="0" l="0" r="36435" t="0"/>
          <a:stretch/>
        </p:blipFill>
        <p:spPr>
          <a:xfrm>
            <a:off x="410825" y="2600095"/>
            <a:ext cx="2084549" cy="1836981"/>
          </a:xfrm>
          <a:prstGeom prst="rect">
            <a:avLst/>
          </a:prstGeom>
          <a:noFill/>
          <a:ln>
            <a:noFill/>
          </a:ln>
        </p:spPr>
      </p:pic>
      <p:sp>
        <p:nvSpPr>
          <p:cNvPr id="152" name="Google Shape;152;p26"/>
          <p:cNvSpPr txBox="1"/>
          <p:nvPr/>
        </p:nvSpPr>
        <p:spPr>
          <a:xfrm>
            <a:off x="848500" y="4548675"/>
            <a:ext cx="1741800" cy="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N</a:t>
            </a:r>
            <a:endParaRPr sz="1800">
              <a:solidFill>
                <a:schemeClr val="lt2"/>
              </a:solidFill>
            </a:endParaRPr>
          </a:p>
        </p:txBody>
      </p:sp>
      <p:sp>
        <p:nvSpPr>
          <p:cNvPr id="153" name="Google Shape;153;p26"/>
          <p:cNvSpPr txBox="1"/>
          <p:nvPr/>
        </p:nvSpPr>
        <p:spPr>
          <a:xfrm>
            <a:off x="2778800" y="4548675"/>
            <a:ext cx="1741800" cy="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M</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Limitations </a:t>
            </a:r>
            <a:endParaRPr/>
          </a:p>
          <a:p>
            <a:pPr indent="0" lvl="0" marL="0" rtl="0" algn="l">
              <a:spcBef>
                <a:spcPts val="0"/>
              </a:spcBef>
              <a:spcAft>
                <a:spcPts val="0"/>
              </a:spcAft>
              <a:buNone/>
            </a:pPr>
            <a:r>
              <a:t/>
            </a:r>
            <a:endParaRPr/>
          </a:p>
        </p:txBody>
      </p:sp>
      <p:pic>
        <p:nvPicPr>
          <p:cNvPr id="159" name="Google Shape;159;p27"/>
          <p:cNvPicPr preferRelativeResize="0"/>
          <p:nvPr/>
        </p:nvPicPr>
        <p:blipFill>
          <a:blip r:embed="rId3">
            <a:alphaModFix/>
          </a:blip>
          <a:stretch>
            <a:fillRect/>
          </a:stretch>
        </p:blipFill>
        <p:spPr>
          <a:xfrm>
            <a:off x="1948513" y="940500"/>
            <a:ext cx="5246982" cy="4203000"/>
          </a:xfrm>
          <a:prstGeom prst="rect">
            <a:avLst/>
          </a:prstGeom>
          <a:noFill/>
          <a:ln>
            <a:noFill/>
          </a:ln>
        </p:spPr>
      </p:pic>
      <p:sp>
        <p:nvSpPr>
          <p:cNvPr id="160" name="Google Shape;160;p27"/>
          <p:cNvSpPr/>
          <p:nvPr/>
        </p:nvSpPr>
        <p:spPr>
          <a:xfrm>
            <a:off x="2468275" y="3072575"/>
            <a:ext cx="3410700" cy="112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 name="Google Shape;161;p27"/>
          <p:cNvSpPr/>
          <p:nvPr/>
        </p:nvSpPr>
        <p:spPr>
          <a:xfrm>
            <a:off x="4107025" y="1290475"/>
            <a:ext cx="133200" cy="3420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Limitations </a:t>
            </a:r>
            <a:endParaRPr/>
          </a:p>
          <a:p>
            <a:pPr indent="0" lvl="0" marL="0" rtl="0" algn="l">
              <a:spcBef>
                <a:spcPts val="0"/>
              </a:spcBef>
              <a:spcAft>
                <a:spcPts val="0"/>
              </a:spcAft>
              <a:buNone/>
            </a:pPr>
            <a:r>
              <a:t/>
            </a:r>
            <a:endParaRPr/>
          </a:p>
        </p:txBody>
      </p:sp>
      <p:sp>
        <p:nvSpPr>
          <p:cNvPr id="167" name="Google Shape;16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While our random forest model has shown promise, it has limitations, such as its limited ability to capture spatial dependencies in images.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Limitation between signs of letters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Dark images</a:t>
            </a:r>
            <a:endParaRPr>
              <a:solidFill>
                <a:schemeClr val="dk1"/>
              </a:solidFill>
            </a:endParaRPr>
          </a:p>
          <a:p>
            <a:pPr indent="0" lvl="0" marL="0" rtl="0" algn="l">
              <a:spcBef>
                <a:spcPts val="1200"/>
              </a:spcBef>
              <a:spcAft>
                <a:spcPts val="1200"/>
              </a:spcAft>
              <a:buNone/>
            </a:pPr>
            <a:r>
              <a:t/>
            </a:r>
            <a:endParaRPr/>
          </a:p>
        </p:txBody>
      </p:sp>
      <p:pic>
        <p:nvPicPr>
          <p:cNvPr id="168" name="Google Shape;168;p28"/>
          <p:cNvPicPr preferRelativeResize="0"/>
          <p:nvPr/>
        </p:nvPicPr>
        <p:blipFill>
          <a:blip r:embed="rId3">
            <a:alphaModFix/>
          </a:blip>
          <a:stretch>
            <a:fillRect/>
          </a:stretch>
        </p:blipFill>
        <p:spPr>
          <a:xfrm>
            <a:off x="4990500" y="2311075"/>
            <a:ext cx="4015899" cy="2241775"/>
          </a:xfrm>
          <a:prstGeom prst="rect">
            <a:avLst/>
          </a:prstGeom>
          <a:noFill/>
          <a:ln>
            <a:noFill/>
          </a:ln>
        </p:spPr>
      </p:pic>
      <p:sp>
        <p:nvSpPr>
          <p:cNvPr id="169" name="Google Shape;169;p28"/>
          <p:cNvSpPr txBox="1"/>
          <p:nvPr/>
        </p:nvSpPr>
        <p:spPr>
          <a:xfrm>
            <a:off x="848500" y="4548675"/>
            <a:ext cx="1741800" cy="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T</a:t>
            </a:r>
            <a:endParaRPr sz="1800">
              <a:solidFill>
                <a:schemeClr val="lt2"/>
              </a:solidFill>
            </a:endParaRPr>
          </a:p>
        </p:txBody>
      </p:sp>
      <p:sp>
        <p:nvSpPr>
          <p:cNvPr id="170" name="Google Shape;170;p28"/>
          <p:cNvSpPr txBox="1"/>
          <p:nvPr/>
        </p:nvSpPr>
        <p:spPr>
          <a:xfrm>
            <a:off x="2778800" y="4548675"/>
            <a:ext cx="1741800" cy="24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rPr>
              <a:t>A</a:t>
            </a:r>
            <a:endParaRPr sz="1800">
              <a:solidFill>
                <a:schemeClr val="lt2"/>
              </a:solidFill>
            </a:endParaRPr>
          </a:p>
        </p:txBody>
      </p:sp>
      <p:pic>
        <p:nvPicPr>
          <p:cNvPr id="171" name="Google Shape;171;p28"/>
          <p:cNvPicPr preferRelativeResize="0"/>
          <p:nvPr/>
        </p:nvPicPr>
        <p:blipFill rotWithShape="1">
          <a:blip r:embed="rId4">
            <a:alphaModFix/>
          </a:blip>
          <a:srcRect b="0" l="20259" r="23652" t="21463"/>
          <a:stretch/>
        </p:blipFill>
        <p:spPr>
          <a:xfrm>
            <a:off x="2839416" y="3074175"/>
            <a:ext cx="1901973" cy="1494700"/>
          </a:xfrm>
          <a:prstGeom prst="rect">
            <a:avLst/>
          </a:prstGeom>
          <a:noFill/>
          <a:ln>
            <a:noFill/>
          </a:ln>
        </p:spPr>
      </p:pic>
      <p:pic>
        <p:nvPicPr>
          <p:cNvPr id="172" name="Google Shape;172;p28"/>
          <p:cNvPicPr preferRelativeResize="0"/>
          <p:nvPr/>
        </p:nvPicPr>
        <p:blipFill rotWithShape="1">
          <a:blip r:embed="rId5">
            <a:alphaModFix/>
          </a:blip>
          <a:srcRect b="0" l="32765" r="27738" t="23925"/>
          <a:stretch/>
        </p:blipFill>
        <p:spPr>
          <a:xfrm>
            <a:off x="614525" y="2908100"/>
            <a:ext cx="1536299" cy="1660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Limitations </a:t>
            </a:r>
            <a:endParaRPr/>
          </a:p>
          <a:p>
            <a:pPr indent="0" lvl="0" marL="0" rtl="0" algn="l">
              <a:spcBef>
                <a:spcPts val="0"/>
              </a:spcBef>
              <a:spcAft>
                <a:spcPts val="0"/>
              </a:spcAft>
              <a:buNone/>
            </a:pPr>
            <a:r>
              <a:t/>
            </a:r>
            <a:endParaRPr/>
          </a:p>
        </p:txBody>
      </p:sp>
      <p:pic>
        <p:nvPicPr>
          <p:cNvPr id="178" name="Google Shape;178;p29"/>
          <p:cNvPicPr preferRelativeResize="0"/>
          <p:nvPr/>
        </p:nvPicPr>
        <p:blipFill>
          <a:blip r:embed="rId3">
            <a:alphaModFix/>
          </a:blip>
          <a:stretch>
            <a:fillRect/>
          </a:stretch>
        </p:blipFill>
        <p:spPr>
          <a:xfrm>
            <a:off x="1948513" y="940500"/>
            <a:ext cx="5246982" cy="4203000"/>
          </a:xfrm>
          <a:prstGeom prst="rect">
            <a:avLst/>
          </a:prstGeom>
          <a:noFill/>
          <a:ln>
            <a:noFill/>
          </a:ln>
        </p:spPr>
      </p:pic>
      <p:sp>
        <p:nvSpPr>
          <p:cNvPr id="179" name="Google Shape;179;p29"/>
          <p:cNvSpPr/>
          <p:nvPr/>
        </p:nvSpPr>
        <p:spPr>
          <a:xfrm>
            <a:off x="2468275" y="3881675"/>
            <a:ext cx="3410700" cy="112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9"/>
          <p:cNvSpPr/>
          <p:nvPr/>
        </p:nvSpPr>
        <p:spPr>
          <a:xfrm>
            <a:off x="2632200" y="1269975"/>
            <a:ext cx="133200" cy="34209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 and Conclusion</a:t>
            </a:r>
            <a:endParaRPr/>
          </a:p>
        </p:txBody>
      </p:sp>
      <p:sp>
        <p:nvSpPr>
          <p:cNvPr id="186" name="Google Shape;18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Looking ahead, we plan to increase the training data, add regularization to deal with overfitting and explore convolutional neural networks (CNNs) to further enhance the accuracy and robustness of our ASL recognition system with and without landmarks</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S. Kim, Y. Ji and K. -B. Lee, "</a:t>
            </a:r>
            <a:r>
              <a:rPr b="1" lang="en">
                <a:solidFill>
                  <a:schemeClr val="dk1"/>
                </a:solidFill>
              </a:rPr>
              <a:t>An Effective Sign Language Learning with Object Detection Based ROI Segmentation</a:t>
            </a:r>
            <a:r>
              <a:rPr lang="en">
                <a:solidFill>
                  <a:schemeClr val="dk1"/>
                </a:solidFill>
              </a:rPr>
              <a:t>," 2018 Second IEEE International Conference on Robotic Computing (IRC), Laguna Hills, CA, USA, 2018, pp. 330-333, doi: 10.1109/IRC.2018.00069.</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ROI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CNN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 !</a:t>
            </a:r>
            <a:endParaRPr/>
          </a:p>
        </p:txBody>
      </p:sp>
      <p:sp>
        <p:nvSpPr>
          <p:cNvPr id="192" name="Google Shape;192;p31"/>
          <p:cNvSpPr txBox="1"/>
          <p:nvPr>
            <p:ph idx="1" type="body"/>
          </p:nvPr>
        </p:nvSpPr>
        <p:spPr>
          <a:xfrm>
            <a:off x="311700" y="1307600"/>
            <a:ext cx="8520600" cy="3416400"/>
          </a:xfrm>
          <a:prstGeom prst="rect">
            <a:avLst/>
          </a:prstGeom>
        </p:spPr>
        <p:txBody>
          <a:bodyPr anchorCtr="0" anchor="t" bIns="91425" lIns="91425" spcFirstLastPara="1" rIns="91425" wrap="square" tIns="91425">
            <a:normAutofit fontScale="77500" lnSpcReduction="20000"/>
          </a:bodyPr>
          <a:lstStyle/>
          <a:p>
            <a:pPr indent="0" lvl="0" marL="457200" rtl="0" algn="l">
              <a:lnSpc>
                <a:spcPct val="85000"/>
              </a:lnSpc>
              <a:spcBef>
                <a:spcPts val="0"/>
              </a:spcBef>
              <a:spcAft>
                <a:spcPts val="0"/>
              </a:spcAft>
              <a:buNone/>
            </a:pPr>
            <a:r>
              <a:rPr b="1" lang="en" sz="1987">
                <a:solidFill>
                  <a:schemeClr val="dk1"/>
                </a:solidFill>
              </a:rPr>
              <a:t>References</a:t>
            </a:r>
            <a:r>
              <a:rPr b="1" lang="en" sz="1987">
                <a:solidFill>
                  <a:schemeClr val="dk1"/>
                </a:solidFill>
              </a:rPr>
              <a:t>:</a:t>
            </a:r>
            <a:endParaRPr b="1" sz="1987">
              <a:solidFill>
                <a:schemeClr val="dk1"/>
              </a:solidFill>
            </a:endParaRPr>
          </a:p>
          <a:p>
            <a:pPr indent="-297497" lvl="0" marL="457200" rtl="0" algn="l">
              <a:lnSpc>
                <a:spcPct val="85000"/>
              </a:lnSpc>
              <a:spcBef>
                <a:spcPts val="1200"/>
              </a:spcBef>
              <a:spcAft>
                <a:spcPts val="0"/>
              </a:spcAft>
              <a:buClr>
                <a:schemeClr val="dk1"/>
              </a:buClr>
              <a:buSzPct val="100000"/>
              <a:buChar char="●"/>
            </a:pPr>
            <a:r>
              <a:rPr lang="en" sz="1400">
                <a:solidFill>
                  <a:schemeClr val="dk1"/>
                </a:solidFill>
              </a:rPr>
              <a:t>V. Chunduru, M. Roy, D. R. N. S and R. G. Chittawadigi, "Hand Tracking in 3D Space using MediaPipe and PnP Method for Intuitive Control of Virtual Globe," 2021 IEEE 9th Region 10 Humanitarian Technology Conference (R10-HTC), Bangalore, India, 2021, pp. 1-6, doi: 10.1109/R10-HTC53172.2021.9641587</a:t>
            </a:r>
            <a:endParaRPr sz="1400">
              <a:solidFill>
                <a:schemeClr val="dk1"/>
              </a:solidFill>
            </a:endParaRPr>
          </a:p>
          <a:p>
            <a:pPr indent="0" lvl="0" marL="457200" rtl="0" algn="l">
              <a:lnSpc>
                <a:spcPct val="85000"/>
              </a:lnSpc>
              <a:spcBef>
                <a:spcPts val="1200"/>
              </a:spcBef>
              <a:spcAft>
                <a:spcPts val="0"/>
              </a:spcAft>
              <a:buNone/>
            </a:pPr>
            <a:r>
              <a:t/>
            </a:r>
            <a:endParaRPr sz="1400">
              <a:solidFill>
                <a:schemeClr val="dk1"/>
              </a:solidFill>
            </a:endParaRPr>
          </a:p>
          <a:p>
            <a:pPr indent="-297497" lvl="0" marL="457200" rtl="0" algn="l">
              <a:lnSpc>
                <a:spcPct val="85000"/>
              </a:lnSpc>
              <a:spcBef>
                <a:spcPts val="1200"/>
              </a:spcBef>
              <a:spcAft>
                <a:spcPts val="0"/>
              </a:spcAft>
              <a:buClr>
                <a:schemeClr val="dk1"/>
              </a:buClr>
              <a:buSzPct val="100000"/>
              <a:buChar char="●"/>
            </a:pPr>
            <a:r>
              <a:rPr lang="en" sz="1400">
                <a:solidFill>
                  <a:schemeClr val="dk1"/>
                </a:solidFill>
              </a:rPr>
              <a:t>Lugaresi, C., Tang, J., Nash, H., McClanahan, C., Uboweja, E., Hays, M., Zhang, F., Chang, C.L., Yong, M.G., Lee, J. and Chang, W.T., 2019. Mediapipe: A framework for building perception pipelines. arXiv preprint arXiv:1906.08172.</a:t>
            </a:r>
            <a:endParaRPr sz="1400">
              <a:solidFill>
                <a:schemeClr val="dk1"/>
              </a:solidFill>
            </a:endParaRPr>
          </a:p>
          <a:p>
            <a:pPr indent="0" lvl="0" marL="457200" rtl="0" algn="l">
              <a:lnSpc>
                <a:spcPct val="85000"/>
              </a:lnSpc>
              <a:spcBef>
                <a:spcPts val="1200"/>
              </a:spcBef>
              <a:spcAft>
                <a:spcPts val="0"/>
              </a:spcAft>
              <a:buNone/>
            </a:pPr>
            <a:r>
              <a:t/>
            </a:r>
            <a:endParaRPr sz="1400">
              <a:solidFill>
                <a:schemeClr val="dk1"/>
              </a:solidFill>
            </a:endParaRPr>
          </a:p>
          <a:p>
            <a:pPr indent="-297497" lvl="0" marL="457200" rtl="0" algn="l">
              <a:lnSpc>
                <a:spcPct val="85000"/>
              </a:lnSpc>
              <a:spcBef>
                <a:spcPts val="1200"/>
              </a:spcBef>
              <a:spcAft>
                <a:spcPts val="0"/>
              </a:spcAft>
              <a:buClr>
                <a:schemeClr val="dk1"/>
              </a:buClr>
              <a:buSzPct val="100000"/>
              <a:buChar char="●"/>
            </a:pPr>
            <a:r>
              <a:rPr lang="en" sz="1400">
                <a:solidFill>
                  <a:schemeClr val="dk1"/>
                </a:solidFill>
              </a:rPr>
              <a:t>Shin J, Matsuoka A, Hasan MAM, Srizon AY. American Sign Language Alphabet Recognition by Extracting Feature from Hand Pose Estimation. Sensors (Basel). 2021 Aug 31;21(17):5856. doi: 10.3390/s21175856. PMID: 34502747; PMCID: PMC8434249.</a:t>
            </a:r>
            <a:endParaRPr sz="1400">
              <a:solidFill>
                <a:schemeClr val="dk1"/>
              </a:solidFill>
            </a:endParaRPr>
          </a:p>
          <a:p>
            <a:pPr indent="0" lvl="0" marL="457200" rtl="0" algn="l">
              <a:lnSpc>
                <a:spcPct val="85000"/>
              </a:lnSpc>
              <a:spcBef>
                <a:spcPts val="1200"/>
              </a:spcBef>
              <a:spcAft>
                <a:spcPts val="0"/>
              </a:spcAft>
              <a:buNone/>
            </a:pPr>
            <a:r>
              <a:t/>
            </a:r>
            <a:endParaRPr sz="1400">
              <a:solidFill>
                <a:schemeClr val="dk1"/>
              </a:solidFill>
            </a:endParaRPr>
          </a:p>
          <a:p>
            <a:pPr indent="-297497" lvl="0" marL="457200" rtl="0" algn="l">
              <a:lnSpc>
                <a:spcPct val="85000"/>
              </a:lnSpc>
              <a:spcBef>
                <a:spcPts val="1200"/>
              </a:spcBef>
              <a:spcAft>
                <a:spcPts val="0"/>
              </a:spcAft>
              <a:buClr>
                <a:schemeClr val="dk1"/>
              </a:buClr>
              <a:buSzPct val="100000"/>
              <a:buChar char="●"/>
            </a:pPr>
            <a:r>
              <a:rPr lang="en" sz="1400">
                <a:solidFill>
                  <a:schemeClr val="dk1"/>
                </a:solidFill>
              </a:rPr>
              <a:t>I.A. Adeyanju, O.O. Bello, M.A. Adegboye, Machine learning methods for sign language recognition: A critical review and analysis, Intelligent Systems with Applications, Volume 12, 2021, 200056, ISSN 2667-3053, https://doi.org/10.1016/j.iswa.2021.200056.</a:t>
            </a:r>
            <a:endParaRPr sz="1400">
              <a:solidFill>
                <a:schemeClr val="dk1"/>
              </a:solidFill>
            </a:endParaRPr>
          </a:p>
          <a:p>
            <a:pPr indent="0" lvl="0" marL="457200" rtl="0" algn="l">
              <a:lnSpc>
                <a:spcPct val="85000"/>
              </a:lnSpc>
              <a:spcBef>
                <a:spcPts val="1200"/>
              </a:spcBef>
              <a:spcAft>
                <a:spcPts val="0"/>
              </a:spcAft>
              <a:buNone/>
            </a:pPr>
            <a:r>
              <a:t/>
            </a:r>
            <a:endParaRPr sz="1400">
              <a:solidFill>
                <a:schemeClr val="dk1"/>
              </a:solidFill>
            </a:endParaRPr>
          </a:p>
          <a:p>
            <a:pPr indent="-297497" lvl="0" marL="457200" rtl="0" algn="l">
              <a:lnSpc>
                <a:spcPct val="85000"/>
              </a:lnSpc>
              <a:spcBef>
                <a:spcPts val="1200"/>
              </a:spcBef>
              <a:spcAft>
                <a:spcPts val="0"/>
              </a:spcAft>
              <a:buClr>
                <a:schemeClr val="dk1"/>
              </a:buClr>
              <a:buSzPct val="100000"/>
              <a:buChar char="●"/>
            </a:pPr>
            <a:r>
              <a:rPr lang="en" sz="1400">
                <a:solidFill>
                  <a:schemeClr val="dk1"/>
                </a:solidFill>
              </a:rPr>
              <a:t>https://youtu.be/MJCSjXepaAM?si=AIHC6gAvC9aA6fc1</a:t>
            </a:r>
            <a:endParaRPr sz="1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24767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Introduction</a:t>
            </a:r>
            <a:endParaRPr b="1"/>
          </a:p>
        </p:txBody>
      </p:sp>
      <p:sp>
        <p:nvSpPr>
          <p:cNvPr id="61" name="Google Shape;61;p14"/>
          <p:cNvSpPr txBox="1"/>
          <p:nvPr>
            <p:ph idx="1" type="body"/>
          </p:nvPr>
        </p:nvSpPr>
        <p:spPr>
          <a:xfrm>
            <a:off x="115750" y="1152475"/>
            <a:ext cx="4614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Primary Goal: </a:t>
            </a:r>
            <a:endParaRPr>
              <a:solidFill>
                <a:schemeClr val="dk1"/>
              </a:solidFill>
            </a:endParaRPr>
          </a:p>
          <a:p>
            <a:pPr indent="0" lvl="0" marL="457200" rtl="0" algn="l">
              <a:spcBef>
                <a:spcPts val="1200"/>
              </a:spcBef>
              <a:spcAft>
                <a:spcPts val="0"/>
              </a:spcAft>
              <a:buNone/>
            </a:pPr>
            <a:r>
              <a:rPr lang="en">
                <a:solidFill>
                  <a:schemeClr val="dk1"/>
                </a:solidFill>
              </a:rPr>
              <a:t>Hand Gesture Recognition System</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Desired Goal: </a:t>
            </a:r>
            <a:endParaRPr>
              <a:solidFill>
                <a:schemeClr val="dk1"/>
              </a:solidFill>
            </a:endParaRPr>
          </a:p>
          <a:p>
            <a:pPr indent="0" lvl="0" marL="457200" rtl="0" algn="l">
              <a:spcBef>
                <a:spcPts val="1200"/>
              </a:spcBef>
              <a:spcAft>
                <a:spcPts val="0"/>
              </a:spcAft>
              <a:buNone/>
            </a:pPr>
            <a:r>
              <a:rPr lang="en">
                <a:solidFill>
                  <a:schemeClr val="dk1"/>
                </a:solidFill>
              </a:rPr>
              <a:t>Virtual Calculator Application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Moonshot: </a:t>
            </a:r>
            <a:endParaRPr>
              <a:solidFill>
                <a:schemeClr val="dk1"/>
              </a:solidFill>
            </a:endParaRPr>
          </a:p>
          <a:p>
            <a:pPr indent="0" lvl="0" marL="457200" rtl="0" algn="l">
              <a:spcBef>
                <a:spcPts val="1200"/>
              </a:spcBef>
              <a:spcAft>
                <a:spcPts val="1200"/>
              </a:spcAft>
              <a:buNone/>
            </a:pPr>
            <a:r>
              <a:rPr lang="en">
                <a:solidFill>
                  <a:schemeClr val="dk1"/>
                </a:solidFill>
              </a:rPr>
              <a:t>Sign Language Recognition</a:t>
            </a:r>
            <a:endParaRPr>
              <a:solidFill>
                <a:schemeClr val="dk1"/>
              </a:solidFill>
            </a:endParaRPr>
          </a:p>
        </p:txBody>
      </p:sp>
      <p:pic>
        <p:nvPicPr>
          <p:cNvPr id="62" name="Google Shape;62;p14"/>
          <p:cNvPicPr preferRelativeResize="0"/>
          <p:nvPr/>
        </p:nvPicPr>
        <p:blipFill rotWithShape="1">
          <a:blip r:embed="rId3">
            <a:alphaModFix/>
          </a:blip>
          <a:srcRect b="0" l="12979" r="17465" t="0"/>
          <a:stretch/>
        </p:blipFill>
        <p:spPr>
          <a:xfrm>
            <a:off x="4468000" y="0"/>
            <a:ext cx="516151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Benefits of Gesture Tracking</a:t>
            </a:r>
            <a:endParaRPr/>
          </a:p>
        </p:txBody>
      </p:sp>
      <p:pic>
        <p:nvPicPr>
          <p:cNvPr id="68" name="Google Shape;68;p15"/>
          <p:cNvPicPr preferRelativeResize="0"/>
          <p:nvPr/>
        </p:nvPicPr>
        <p:blipFill>
          <a:blip r:embed="rId3">
            <a:alphaModFix/>
          </a:blip>
          <a:stretch>
            <a:fillRect/>
          </a:stretch>
        </p:blipFill>
        <p:spPr>
          <a:xfrm>
            <a:off x="311700" y="1599500"/>
            <a:ext cx="4580024" cy="2898300"/>
          </a:xfrm>
          <a:prstGeom prst="rect">
            <a:avLst/>
          </a:prstGeom>
          <a:noFill/>
          <a:ln>
            <a:noFill/>
          </a:ln>
        </p:spPr>
      </p:pic>
      <p:pic>
        <p:nvPicPr>
          <p:cNvPr id="69" name="Google Shape;69;p15"/>
          <p:cNvPicPr preferRelativeResize="0"/>
          <p:nvPr/>
        </p:nvPicPr>
        <p:blipFill rotWithShape="1">
          <a:blip r:embed="rId4">
            <a:alphaModFix/>
          </a:blip>
          <a:srcRect b="0" l="0" r="35115" t="0"/>
          <a:stretch/>
        </p:blipFill>
        <p:spPr>
          <a:xfrm>
            <a:off x="5370368" y="1599500"/>
            <a:ext cx="3344605" cy="2898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Project Overview</a:t>
            </a:r>
            <a:endParaRPr/>
          </a:p>
        </p:txBody>
      </p:sp>
      <p:sp>
        <p:nvSpPr>
          <p:cNvPr id="75" name="Google Shape;75;p16"/>
          <p:cNvSpPr txBox="1"/>
          <p:nvPr>
            <p:ph idx="1" type="body"/>
          </p:nvPr>
        </p:nvSpPr>
        <p:spPr>
          <a:xfrm>
            <a:off x="311700" y="1152475"/>
            <a:ext cx="49743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0"/>
              </a:spcBef>
              <a:spcAft>
                <a:spcPts val="0"/>
              </a:spcAft>
              <a:buClr>
                <a:schemeClr val="dk1"/>
              </a:buClr>
              <a:buSzPts val="1800"/>
              <a:buChar char="-"/>
            </a:pPr>
            <a:r>
              <a:rPr lang="en">
                <a:solidFill>
                  <a:schemeClr val="dk1"/>
                </a:solidFill>
              </a:rPr>
              <a:t>What is Hand Gesture Tracking?</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Technologies We've Chosen: MediaPipe and OpenCV</a:t>
            </a:r>
            <a:endParaRPr>
              <a:solidFill>
                <a:schemeClr val="dk1"/>
              </a:solidFill>
            </a:endParaRPr>
          </a:p>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Calculator Interface using CV, hand landmark mode for detection using MediaPipe</a:t>
            </a:r>
            <a:endParaRPr>
              <a:solidFill>
                <a:schemeClr val="dk1"/>
              </a:solidFill>
            </a:endParaRPr>
          </a:p>
        </p:txBody>
      </p:sp>
      <p:pic>
        <p:nvPicPr>
          <p:cNvPr id="76" name="Google Shape;76;p16"/>
          <p:cNvPicPr preferRelativeResize="0"/>
          <p:nvPr/>
        </p:nvPicPr>
        <p:blipFill>
          <a:blip r:embed="rId3">
            <a:alphaModFix/>
          </a:blip>
          <a:stretch>
            <a:fillRect/>
          </a:stretch>
        </p:blipFill>
        <p:spPr>
          <a:xfrm>
            <a:off x="5530975" y="1256575"/>
            <a:ext cx="2751274" cy="3339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lang="en" sz="2420"/>
              <a:t>Mathematical Approach in MediaPipe Hand Landmark Model</a:t>
            </a:r>
            <a:endParaRPr sz="2420"/>
          </a:p>
        </p:txBody>
      </p:sp>
      <p:sp>
        <p:nvSpPr>
          <p:cNvPr id="82" name="Google Shape;82;p17"/>
          <p:cNvSpPr txBox="1"/>
          <p:nvPr>
            <p:ph idx="1" type="body"/>
          </p:nvPr>
        </p:nvSpPr>
        <p:spPr>
          <a:xfrm>
            <a:off x="205550" y="606000"/>
            <a:ext cx="8876700" cy="4537500"/>
          </a:xfrm>
          <a:prstGeom prst="rect">
            <a:avLst/>
          </a:prstGeom>
        </p:spPr>
        <p:txBody>
          <a:bodyPr anchorCtr="0" anchor="t" bIns="91425" lIns="91425" spcFirstLastPara="1" rIns="91425" wrap="square" tIns="91425">
            <a:noAutofit/>
          </a:bodyPr>
          <a:lstStyle/>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Convolutional Neural Networks (CNNs):</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processing structured grid data such as images</a:t>
            </a:r>
            <a:endParaRPr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capturing spatial hierarchies and patterns</a:t>
            </a:r>
            <a:endParaRPr sz="1250">
              <a:solidFill>
                <a:schemeClr val="dk1"/>
              </a:solidFill>
            </a:endParaRPr>
          </a:p>
          <a:p>
            <a:pPr indent="0" lvl="0" marL="914400" rtl="0" algn="l">
              <a:lnSpc>
                <a:spcPct val="95000"/>
              </a:lnSpc>
              <a:spcBef>
                <a:spcPts val="0"/>
              </a:spcBef>
              <a:spcAft>
                <a:spcPts val="0"/>
              </a:spcAft>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KeyPoint Regression: </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identify and locate key points (landmarks) on the hand</a:t>
            </a:r>
            <a:endParaRPr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model predicts the coordinates of these keypoints</a:t>
            </a:r>
            <a:endParaRPr sz="1250">
              <a:solidFill>
                <a:schemeClr val="dk1"/>
              </a:solidFill>
            </a:endParaRPr>
          </a:p>
          <a:p>
            <a:pPr indent="0" lvl="0" marL="914400" rtl="0" algn="l">
              <a:lnSpc>
                <a:spcPct val="95000"/>
              </a:lnSpc>
              <a:spcBef>
                <a:spcPts val="0"/>
              </a:spcBef>
              <a:spcAft>
                <a:spcPts val="0"/>
              </a:spcAft>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Hand Pose Estimation:</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the spatial orientation and configuration of the hand in three-dimensional space</a:t>
            </a:r>
            <a:endParaRPr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understand the position of individual landmarks and also the overall pose and orientation of the hand</a:t>
            </a:r>
            <a:endParaRPr sz="1250">
              <a:solidFill>
                <a:schemeClr val="dk1"/>
              </a:solidFill>
            </a:endParaRPr>
          </a:p>
          <a:p>
            <a:pPr indent="0" lvl="0" marL="914400" rtl="0" algn="l">
              <a:lnSpc>
                <a:spcPct val="95000"/>
              </a:lnSpc>
              <a:spcBef>
                <a:spcPts val="0"/>
              </a:spcBef>
              <a:spcAft>
                <a:spcPts val="0"/>
              </a:spcAft>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Normalized Coordinates:</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scaling and translating the coordinates of landmarks to a common reference frame</a:t>
            </a:r>
            <a:endParaRPr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aids in making the model invariant to variations in hand size and position</a:t>
            </a:r>
            <a:endParaRPr sz="1250">
              <a:solidFill>
                <a:schemeClr val="dk1"/>
              </a:solidFill>
            </a:endParaRPr>
          </a:p>
          <a:p>
            <a:pPr indent="0" lvl="0" marL="914400" rtl="0" algn="l">
              <a:lnSpc>
                <a:spcPct val="95000"/>
              </a:lnSpc>
              <a:spcBef>
                <a:spcPts val="0"/>
              </a:spcBef>
              <a:spcAft>
                <a:spcPts val="0"/>
              </a:spcAft>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Loss Functions:</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the model optimizes its parameters by minimizing a defined loss function</a:t>
            </a:r>
            <a:endParaRPr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quantify the difference between the predicted and actual coordinates of the hand landmarks</a:t>
            </a:r>
            <a:endParaRPr sz="1250">
              <a:solidFill>
                <a:schemeClr val="dk1"/>
              </a:solidFill>
            </a:endParaRPr>
          </a:p>
          <a:p>
            <a:pPr indent="0" lvl="0" marL="914400" rtl="0" algn="l">
              <a:lnSpc>
                <a:spcPct val="95000"/>
              </a:lnSpc>
              <a:spcBef>
                <a:spcPts val="0"/>
              </a:spcBef>
              <a:spcAft>
                <a:spcPts val="0"/>
              </a:spcAft>
              <a:buNone/>
            </a:pPr>
            <a:r>
              <a:t/>
            </a:r>
            <a:endParaRPr sz="1250">
              <a:solidFill>
                <a:schemeClr val="dk1"/>
              </a:solidFill>
            </a:endParaRPr>
          </a:p>
          <a:p>
            <a:pPr indent="-307975" lvl="0" marL="457200" rtl="0" algn="l">
              <a:lnSpc>
                <a:spcPct val="95000"/>
              </a:lnSpc>
              <a:spcBef>
                <a:spcPts val="0"/>
              </a:spcBef>
              <a:spcAft>
                <a:spcPts val="0"/>
              </a:spcAft>
              <a:buClr>
                <a:schemeClr val="dk1"/>
              </a:buClr>
              <a:buSzPts val="1250"/>
              <a:buAutoNum type="arabicPeriod"/>
            </a:pPr>
            <a:r>
              <a:rPr b="1" lang="en" sz="1250">
                <a:solidFill>
                  <a:schemeClr val="dk1"/>
                </a:solidFill>
              </a:rPr>
              <a:t>Data Augmentation:</a:t>
            </a:r>
            <a:endParaRPr b="1" sz="1250">
              <a:solidFill>
                <a:schemeClr val="dk1"/>
              </a:solidFill>
            </a:endParaRPr>
          </a:p>
          <a:p>
            <a:pPr indent="-307975" lvl="0" marL="914400" rtl="0" algn="l">
              <a:lnSpc>
                <a:spcPct val="95000"/>
              </a:lnSpc>
              <a:spcBef>
                <a:spcPts val="0"/>
              </a:spcBef>
              <a:spcAft>
                <a:spcPts val="0"/>
              </a:spcAft>
              <a:buClr>
                <a:schemeClr val="dk1"/>
              </a:buClr>
              <a:buSzPts val="1250"/>
              <a:buChar char="-"/>
            </a:pPr>
            <a:r>
              <a:rPr lang="en" sz="1250">
                <a:solidFill>
                  <a:schemeClr val="dk1"/>
                </a:solidFill>
              </a:rPr>
              <a:t>for generalization including random rotations, scaling, and translations applied to the input data during training</a:t>
            </a:r>
            <a:endParaRPr sz="1250">
              <a:solidFill>
                <a:srgbClr val="000000"/>
              </a:solidFill>
            </a:endParaRPr>
          </a:p>
          <a:p>
            <a:pPr indent="0" lvl="0" marL="457200" rtl="0" algn="l">
              <a:lnSpc>
                <a:spcPct val="95000"/>
              </a:lnSpc>
              <a:spcBef>
                <a:spcPts val="0"/>
              </a:spcBef>
              <a:spcAft>
                <a:spcPts val="0"/>
              </a:spcAft>
              <a:buSzPts val="275"/>
              <a:buNone/>
            </a:pPr>
            <a:r>
              <a:t/>
            </a:r>
            <a:endParaRPr b="1" sz="1250">
              <a:solidFill>
                <a:schemeClr val="dk1"/>
              </a:solidFill>
            </a:endParaRPr>
          </a:p>
          <a:p>
            <a:pPr indent="0" lvl="0" marL="457200" rtl="0" algn="l">
              <a:lnSpc>
                <a:spcPct val="95000"/>
              </a:lnSpc>
              <a:spcBef>
                <a:spcPts val="0"/>
              </a:spcBef>
              <a:spcAft>
                <a:spcPts val="1200"/>
              </a:spcAft>
              <a:buSzPts val="275"/>
              <a:buNone/>
            </a:pPr>
            <a:r>
              <a:t/>
            </a:r>
            <a:endParaRPr sz="125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268025" y="782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lang="en" sz="1878"/>
              <a:t>Integrating Hand Gesture Recognition into the Calculator App</a:t>
            </a:r>
            <a:endParaRPr sz="1878"/>
          </a:p>
          <a:p>
            <a:pPr indent="0" lvl="0" marL="0" rtl="0" algn="ctr">
              <a:spcBef>
                <a:spcPts val="1200"/>
              </a:spcBef>
              <a:spcAft>
                <a:spcPts val="0"/>
              </a:spcAft>
              <a:buSzPts val="990"/>
              <a:buNone/>
            </a:pPr>
            <a:r>
              <a:t/>
            </a:r>
            <a:endParaRPr sz="1878"/>
          </a:p>
        </p:txBody>
      </p:sp>
      <p:pic>
        <p:nvPicPr>
          <p:cNvPr id="88" name="Google Shape;88;p18" title="calculator video.MP4">
            <a:hlinkClick r:id="rId3"/>
          </p:cNvPr>
          <p:cNvPicPr preferRelativeResize="0"/>
          <p:nvPr/>
        </p:nvPicPr>
        <p:blipFill>
          <a:blip r:embed="rId4">
            <a:alphaModFix/>
          </a:blip>
          <a:stretch>
            <a:fillRect/>
          </a:stretch>
        </p:blipFill>
        <p:spPr>
          <a:xfrm>
            <a:off x="509850" y="502475"/>
            <a:ext cx="8156123" cy="4417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American Sign Language Alphabet Detection</a:t>
            </a:r>
            <a:endParaRPr/>
          </a:p>
        </p:txBody>
      </p:sp>
      <p:sp>
        <p:nvSpPr>
          <p:cNvPr id="94" name="Google Shape;94;p19"/>
          <p:cNvSpPr txBox="1"/>
          <p:nvPr>
            <p:ph idx="1" type="body"/>
          </p:nvPr>
        </p:nvSpPr>
        <p:spPr>
          <a:xfrm>
            <a:off x="311700" y="1152475"/>
            <a:ext cx="5955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ASL is widely used in the U.S., ranking as the third most common language.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This application focuses on bridging the communication gap in healthcare between ASL users and others.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We're leveraging computer vision and machine learning to enhance interaction and accessibility.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There are various methods to ASL detection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Computer Vision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Mediapipe (landmarks)</a:t>
            </a:r>
            <a:endParaRPr>
              <a:solidFill>
                <a:schemeClr val="dk1"/>
              </a:solidFill>
            </a:endParaRPr>
          </a:p>
          <a:p>
            <a:pPr indent="-317500" lvl="3" marL="1828800" rtl="0" algn="l">
              <a:spcBef>
                <a:spcPts val="0"/>
              </a:spcBef>
              <a:spcAft>
                <a:spcPts val="0"/>
              </a:spcAft>
              <a:buClr>
                <a:schemeClr val="dk1"/>
              </a:buClr>
              <a:buSzPts val="1400"/>
              <a:buChar char="●"/>
            </a:pPr>
            <a:r>
              <a:rPr lang="en">
                <a:solidFill>
                  <a:schemeClr val="dk1"/>
                </a:solidFill>
              </a:rPr>
              <a:t>Traditional machine learning </a:t>
            </a:r>
            <a:r>
              <a:rPr lang="en">
                <a:solidFill>
                  <a:schemeClr val="dk1"/>
                </a:solidFill>
              </a:rPr>
              <a:t>algorithms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Deep learning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Sensor-based Methods</a:t>
            </a:r>
            <a:endParaRPr>
              <a:solidFill>
                <a:schemeClr val="dk1"/>
              </a:solidFill>
            </a:endParaRPr>
          </a:p>
        </p:txBody>
      </p:sp>
      <p:pic>
        <p:nvPicPr>
          <p:cNvPr id="95" name="Google Shape;95;p19"/>
          <p:cNvPicPr preferRelativeResize="0"/>
          <p:nvPr/>
        </p:nvPicPr>
        <p:blipFill>
          <a:blip r:embed="rId3">
            <a:alphaModFix/>
          </a:blip>
          <a:stretch>
            <a:fillRect/>
          </a:stretch>
        </p:blipFill>
        <p:spPr>
          <a:xfrm>
            <a:off x="6362700" y="1530525"/>
            <a:ext cx="2469600" cy="1975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 and Preprocessing for ASL Recognition</a:t>
            </a:r>
            <a:endParaRPr/>
          </a:p>
        </p:txBody>
      </p:sp>
      <p:sp>
        <p:nvSpPr>
          <p:cNvPr id="101" name="Google Shape;101;p20"/>
          <p:cNvSpPr txBox="1"/>
          <p:nvPr>
            <p:ph idx="1" type="body"/>
          </p:nvPr>
        </p:nvSpPr>
        <p:spPr>
          <a:xfrm>
            <a:off x="311700" y="1152475"/>
            <a:ext cx="668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Effective ASL recognition hinges on the quality and quantity of the dataset.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Challenges include: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Distinguishing between right and left hands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Determining hand distance from the screen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Tracking hand location on the screen.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Quality of image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Kaggle: </a:t>
            </a:r>
            <a:r>
              <a:rPr lang="en" sz="12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7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lang="en" sz="1200" u="sng">
                <a:solidFill>
                  <a:schemeClr val="dk1"/>
                </a:solidFill>
                <a:hlinkClick r:id="rId4">
                  <a:extLst>
                    <a:ext uri="{A12FA001-AC4F-418D-AE19-62706E023703}">
                      <ahyp:hlinkClr val="tx"/>
                    </a:ext>
                  </a:extLst>
                </a:hlinkClick>
              </a:rPr>
              <a:t>https://www.kaggle.com/datasets/grassknoted/asl-alphabet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29 letters and signs * 3k frames = 87,000</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Created my own dataset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24 letters * 500 frames = 12,000</a:t>
            </a:r>
            <a:endParaRPr>
              <a:solidFill>
                <a:schemeClr val="dk1"/>
              </a:solidFill>
            </a:endParaRPr>
          </a:p>
        </p:txBody>
      </p:sp>
      <p:pic>
        <p:nvPicPr>
          <p:cNvPr id="102" name="Google Shape;102;p20"/>
          <p:cNvPicPr preferRelativeResize="0"/>
          <p:nvPr/>
        </p:nvPicPr>
        <p:blipFill>
          <a:blip r:embed="rId5">
            <a:alphaModFix/>
          </a:blip>
          <a:stretch>
            <a:fillRect/>
          </a:stretch>
        </p:blipFill>
        <p:spPr>
          <a:xfrm>
            <a:off x="7137725" y="1017725"/>
            <a:ext cx="1380249" cy="37542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sp>
        <p:nvSpPr>
          <p:cNvPr id="108" name="Google Shape;108;p21"/>
          <p:cNvSpPr txBox="1"/>
          <p:nvPr>
            <p:ph idx="1" type="body"/>
          </p:nvPr>
        </p:nvSpPr>
        <p:spPr>
          <a:xfrm>
            <a:off x="311700" y="1152475"/>
            <a:ext cx="668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We chose to use landmarks as features extracted from pictures and video frames using MediaPipe: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X and Y coordinates for 21 landmarks: Total of 42 features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There are 24 classes. We exclude j and z because of motion</a:t>
            </a:r>
            <a:endParaRPr>
              <a:solidFill>
                <a:schemeClr val="dk1"/>
              </a:solidFill>
            </a:endParaRPr>
          </a:p>
        </p:txBody>
      </p:sp>
      <p:pic>
        <p:nvPicPr>
          <p:cNvPr id="109" name="Google Shape;109;p21"/>
          <p:cNvPicPr preferRelativeResize="0"/>
          <p:nvPr/>
        </p:nvPicPr>
        <p:blipFill>
          <a:blip r:embed="rId3">
            <a:alphaModFix/>
          </a:blip>
          <a:stretch>
            <a:fillRect/>
          </a:stretch>
        </p:blipFill>
        <p:spPr>
          <a:xfrm>
            <a:off x="3067700" y="2653775"/>
            <a:ext cx="3733350" cy="2084050"/>
          </a:xfrm>
          <a:prstGeom prst="rect">
            <a:avLst/>
          </a:prstGeom>
          <a:noFill/>
          <a:ln>
            <a:noFill/>
          </a:ln>
        </p:spPr>
      </p:pic>
      <p:pic>
        <p:nvPicPr>
          <p:cNvPr id="110" name="Google Shape;110;p21"/>
          <p:cNvPicPr preferRelativeResize="0"/>
          <p:nvPr/>
        </p:nvPicPr>
        <p:blipFill rotWithShape="1">
          <a:blip r:embed="rId4">
            <a:alphaModFix/>
          </a:blip>
          <a:srcRect b="0" l="0" r="60206" t="0"/>
          <a:stretch/>
        </p:blipFill>
        <p:spPr>
          <a:xfrm>
            <a:off x="311688" y="2653775"/>
            <a:ext cx="2390774" cy="2084050"/>
          </a:xfrm>
          <a:prstGeom prst="rect">
            <a:avLst/>
          </a:prstGeom>
          <a:noFill/>
          <a:ln>
            <a:noFill/>
          </a:ln>
        </p:spPr>
      </p:pic>
      <p:pic>
        <p:nvPicPr>
          <p:cNvPr id="111" name="Google Shape;111;p21"/>
          <p:cNvPicPr preferRelativeResize="0"/>
          <p:nvPr/>
        </p:nvPicPr>
        <p:blipFill>
          <a:blip r:embed="rId5">
            <a:alphaModFix/>
          </a:blip>
          <a:stretch>
            <a:fillRect/>
          </a:stretch>
        </p:blipFill>
        <p:spPr>
          <a:xfrm>
            <a:off x="7166299" y="1017725"/>
            <a:ext cx="1383224" cy="3762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